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26"/>
  </p:notesMasterIdLst>
  <p:sldIdLst>
    <p:sldId id="256" r:id="rId6"/>
    <p:sldId id="257" r:id="rId7"/>
    <p:sldId id="273" r:id="rId8"/>
    <p:sldId id="264" r:id="rId9"/>
    <p:sldId id="284" r:id="rId10"/>
    <p:sldId id="266" r:id="rId11"/>
    <p:sldId id="275" r:id="rId12"/>
    <p:sldId id="282" r:id="rId13"/>
    <p:sldId id="285" r:id="rId14"/>
    <p:sldId id="288" r:id="rId15"/>
    <p:sldId id="293" r:id="rId16"/>
    <p:sldId id="296" r:id="rId17"/>
    <p:sldId id="295" r:id="rId18"/>
    <p:sldId id="292" r:id="rId19"/>
    <p:sldId id="289" r:id="rId20"/>
    <p:sldId id="281" r:id="rId21"/>
    <p:sldId id="290" r:id="rId22"/>
    <p:sldId id="294" r:id="rId23"/>
    <p:sldId id="283" r:id="rId24"/>
    <p:sldId id="291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D6493F9-D824-4C06-A50D-9E7328690734}">
          <p14:sldIdLst>
            <p14:sldId id="256"/>
            <p14:sldId id="257"/>
            <p14:sldId id="273"/>
            <p14:sldId id="264"/>
            <p14:sldId id="284"/>
            <p14:sldId id="266"/>
            <p14:sldId id="275"/>
            <p14:sldId id="282"/>
            <p14:sldId id="285"/>
            <p14:sldId id="288"/>
            <p14:sldId id="293"/>
            <p14:sldId id="296"/>
            <p14:sldId id="295"/>
            <p14:sldId id="292"/>
            <p14:sldId id="289"/>
            <p14:sldId id="281"/>
            <p14:sldId id="290"/>
            <p14:sldId id="294"/>
            <p14:sldId id="283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chyman" initials="AS" lastIdx="1" clrIdx="0">
    <p:extLst>
      <p:ext uri="{19B8F6BF-5375-455C-9EA6-DF929625EA0E}">
        <p15:presenceInfo xmlns:p15="http://schemas.microsoft.com/office/powerpoint/2012/main" userId="S::anna.schyman@holmen.com::e9957f32-6243-41da-8ff3-c068d9a9e2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10" autoAdjust="0"/>
  </p:normalViewPr>
  <p:slideViewPr>
    <p:cSldViewPr snapToGrid="0">
      <p:cViewPr varScale="1">
        <p:scale>
          <a:sx n="104" d="100"/>
          <a:sy n="104" d="100"/>
        </p:scale>
        <p:origin x="87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DEA31-8D7B-4EDF-80D5-5ED840926283}" type="doc">
      <dgm:prSet loTypeId="urn:microsoft.com/office/officeart/2018/2/layout/IconLabelList" loCatId="icon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952F96-F8DB-46E4-AD30-4F2F42EA24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Nyks</a:t>
          </a:r>
          <a:endParaRPr lang="sv-SE" dirty="0"/>
        </a:p>
      </dgm:t>
    </dgm:pt>
    <dgm:pt modelId="{AC95FE65-6EC2-44F1-B132-6E3AC1ECEA17}" type="parTrans" cxnId="{EDAFC176-C8B8-486F-B5EE-0E68F913EF7F}">
      <dgm:prSet/>
      <dgm:spPr/>
      <dgm:t>
        <a:bodyPr/>
        <a:lstStyle/>
        <a:p>
          <a:endParaRPr lang="en-US"/>
        </a:p>
      </dgm:t>
    </dgm:pt>
    <dgm:pt modelId="{80FE167C-C3F8-49CE-B6E0-480A48F376EE}" type="sibTrans" cxnId="{EDAFC176-C8B8-486F-B5EE-0E68F913EF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CE7C76-00ED-4F5A-82B8-6DBCB381FD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Hur ser det ut idag?</a:t>
          </a:r>
          <a:endParaRPr lang="sv-SE" dirty="0"/>
        </a:p>
      </dgm:t>
    </dgm:pt>
    <dgm:pt modelId="{78AE50D9-CB72-45B3-BB1B-528B01D01399}" type="parTrans" cxnId="{176AB4D9-7021-4884-BBF5-666ED8733E67}">
      <dgm:prSet/>
      <dgm:spPr/>
      <dgm:t>
        <a:bodyPr/>
        <a:lstStyle/>
        <a:p>
          <a:endParaRPr lang="en-US"/>
        </a:p>
      </dgm:t>
    </dgm:pt>
    <dgm:pt modelId="{B4419420-1815-4AA2-B957-20C37273A395}" type="sibTrans" cxnId="{176AB4D9-7021-4884-BBF5-666ED8733E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E460E6-E814-4131-981E-7C9DAF413B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Hur går vi framåt?</a:t>
          </a:r>
          <a:endParaRPr lang="sv-SE" dirty="0"/>
        </a:p>
      </dgm:t>
    </dgm:pt>
    <dgm:pt modelId="{7211A346-B277-4969-8B78-D594FA8F606C}" type="parTrans" cxnId="{EECEE856-B3DF-437B-8D09-B32B8D518638}">
      <dgm:prSet/>
      <dgm:spPr/>
      <dgm:t>
        <a:bodyPr/>
        <a:lstStyle/>
        <a:p>
          <a:endParaRPr lang="en-US"/>
        </a:p>
      </dgm:t>
    </dgm:pt>
    <dgm:pt modelId="{71F5DC36-FC19-4AEA-BF4A-3E2873882CEA}" type="sibTrans" cxnId="{EECEE856-B3DF-437B-8D09-B32B8D5186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92ABB0-F1F5-4D2D-B126-20D2792A63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Farhågor?</a:t>
          </a:r>
          <a:endParaRPr lang="sv-SE" dirty="0"/>
        </a:p>
      </dgm:t>
    </dgm:pt>
    <dgm:pt modelId="{BE8EEE91-F5B3-4906-81D2-FCAFBC9C31EC}" type="parTrans" cxnId="{ACB91614-F511-4943-B511-B1732F7102FC}">
      <dgm:prSet/>
      <dgm:spPr/>
      <dgm:t>
        <a:bodyPr/>
        <a:lstStyle/>
        <a:p>
          <a:endParaRPr lang="en-US"/>
        </a:p>
      </dgm:t>
    </dgm:pt>
    <dgm:pt modelId="{00C9DA6F-453E-4577-A50A-76604B108572}" type="sibTrans" cxnId="{ACB91614-F511-4943-B511-B1732F7102FC}">
      <dgm:prSet/>
      <dgm:spPr/>
      <dgm:t>
        <a:bodyPr/>
        <a:lstStyle/>
        <a:p>
          <a:endParaRPr lang="en-US"/>
        </a:p>
      </dgm:t>
    </dgm:pt>
    <dgm:pt modelId="{052EF31E-12E2-4B05-8135-8689C892AF74}" type="pres">
      <dgm:prSet presAssocID="{240DEA31-8D7B-4EDF-80D5-5ED840926283}" presName="root" presStyleCnt="0">
        <dgm:presLayoutVars>
          <dgm:dir/>
          <dgm:resizeHandles val="exact"/>
        </dgm:presLayoutVars>
      </dgm:prSet>
      <dgm:spPr/>
    </dgm:pt>
    <dgm:pt modelId="{6C100A5E-AA1A-46C2-8D81-E9157F1B7AC7}" type="pres">
      <dgm:prSet presAssocID="{AB952F96-F8DB-46E4-AD30-4F2F42EA2414}" presName="compNode" presStyleCnt="0"/>
      <dgm:spPr/>
    </dgm:pt>
    <dgm:pt modelId="{E6B0ED98-5A7E-49A0-9E5F-9A8318ACB9C1}" type="pres">
      <dgm:prSet presAssocID="{AB952F96-F8DB-46E4-AD30-4F2F42EA2414}" presName="iconRect" presStyleLbl="node1" presStyleIdx="0" presStyleCnt="4" custLinFactNeighborY="71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D9F026AC-5B81-4B45-A7ED-C460F0A48F05}" type="pres">
      <dgm:prSet presAssocID="{AB952F96-F8DB-46E4-AD30-4F2F42EA2414}" presName="spaceRect" presStyleCnt="0"/>
      <dgm:spPr/>
    </dgm:pt>
    <dgm:pt modelId="{FF81A3C4-2036-47F0-9A64-06620DF7935F}" type="pres">
      <dgm:prSet presAssocID="{AB952F96-F8DB-46E4-AD30-4F2F42EA2414}" presName="textRect" presStyleLbl="revTx" presStyleIdx="0" presStyleCnt="4">
        <dgm:presLayoutVars>
          <dgm:chMax val="1"/>
          <dgm:chPref val="1"/>
        </dgm:presLayoutVars>
      </dgm:prSet>
      <dgm:spPr/>
    </dgm:pt>
    <dgm:pt modelId="{CC2421A6-52FC-4541-A22A-0B50FC9B50EC}" type="pres">
      <dgm:prSet presAssocID="{80FE167C-C3F8-49CE-B6E0-480A48F376EE}" presName="sibTrans" presStyleCnt="0"/>
      <dgm:spPr/>
    </dgm:pt>
    <dgm:pt modelId="{74D5CF94-929A-439E-A2F4-31178112B853}" type="pres">
      <dgm:prSet presAssocID="{1DCE7C76-00ED-4F5A-82B8-6DBCB381FDD7}" presName="compNode" presStyleCnt="0"/>
      <dgm:spPr/>
    </dgm:pt>
    <dgm:pt modelId="{C5EB3DDA-4632-4BBD-9912-0BCA8985DFC7}" type="pres">
      <dgm:prSet presAssocID="{1DCE7C76-00ED-4F5A-82B8-6DBCB381FD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ör"/>
        </a:ext>
      </dgm:extLst>
    </dgm:pt>
    <dgm:pt modelId="{B0A464E6-FD5F-4004-A678-3A37F5ABBB6A}" type="pres">
      <dgm:prSet presAssocID="{1DCE7C76-00ED-4F5A-82B8-6DBCB381FDD7}" presName="spaceRect" presStyleCnt="0"/>
      <dgm:spPr/>
    </dgm:pt>
    <dgm:pt modelId="{37147685-3260-4F62-8F7E-2A88E9183DC7}" type="pres">
      <dgm:prSet presAssocID="{1DCE7C76-00ED-4F5A-82B8-6DBCB381FDD7}" presName="textRect" presStyleLbl="revTx" presStyleIdx="1" presStyleCnt="4">
        <dgm:presLayoutVars>
          <dgm:chMax val="1"/>
          <dgm:chPref val="1"/>
        </dgm:presLayoutVars>
      </dgm:prSet>
      <dgm:spPr/>
    </dgm:pt>
    <dgm:pt modelId="{86308A2B-7993-436B-A434-C516B6013185}" type="pres">
      <dgm:prSet presAssocID="{B4419420-1815-4AA2-B957-20C37273A395}" presName="sibTrans" presStyleCnt="0"/>
      <dgm:spPr/>
    </dgm:pt>
    <dgm:pt modelId="{85E08022-A862-4575-93E7-A791DD23254F}" type="pres">
      <dgm:prSet presAssocID="{E3E460E6-E814-4131-981E-7C9DAF413B78}" presName="compNode" presStyleCnt="0"/>
      <dgm:spPr/>
    </dgm:pt>
    <dgm:pt modelId="{1317F4A7-EB01-4A34-9A65-E66ACA407844}" type="pres">
      <dgm:prSet presAssocID="{E3E460E6-E814-4131-981E-7C9DAF413B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betsflöde"/>
        </a:ext>
      </dgm:extLst>
    </dgm:pt>
    <dgm:pt modelId="{06660A8D-43AF-4695-BB41-70A96E1292A5}" type="pres">
      <dgm:prSet presAssocID="{E3E460E6-E814-4131-981E-7C9DAF413B78}" presName="spaceRect" presStyleCnt="0"/>
      <dgm:spPr/>
    </dgm:pt>
    <dgm:pt modelId="{FEEB16E8-BA41-4E6B-8F32-CE2F6F64A39D}" type="pres">
      <dgm:prSet presAssocID="{E3E460E6-E814-4131-981E-7C9DAF413B78}" presName="textRect" presStyleLbl="revTx" presStyleIdx="2" presStyleCnt="4">
        <dgm:presLayoutVars>
          <dgm:chMax val="1"/>
          <dgm:chPref val="1"/>
        </dgm:presLayoutVars>
      </dgm:prSet>
      <dgm:spPr/>
    </dgm:pt>
    <dgm:pt modelId="{B3454404-1478-4ECF-BCEE-C0EFB5033340}" type="pres">
      <dgm:prSet presAssocID="{71F5DC36-FC19-4AEA-BF4A-3E2873882CEA}" presName="sibTrans" presStyleCnt="0"/>
      <dgm:spPr/>
    </dgm:pt>
    <dgm:pt modelId="{C65C1017-A22E-4AEE-AA09-9683B9D8098D}" type="pres">
      <dgm:prSet presAssocID="{1992ABB0-F1F5-4D2D-B126-20D2792A6356}" presName="compNode" presStyleCnt="0"/>
      <dgm:spPr/>
    </dgm:pt>
    <dgm:pt modelId="{ECCCED5E-3CE5-489C-884C-0717AC24C0CC}" type="pres">
      <dgm:prSet presAssocID="{1992ABB0-F1F5-4D2D-B126-20D2792A63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rning"/>
        </a:ext>
      </dgm:extLst>
    </dgm:pt>
    <dgm:pt modelId="{C892778A-31A7-487C-8E5A-4C4F285D0549}" type="pres">
      <dgm:prSet presAssocID="{1992ABB0-F1F5-4D2D-B126-20D2792A6356}" presName="spaceRect" presStyleCnt="0"/>
      <dgm:spPr/>
    </dgm:pt>
    <dgm:pt modelId="{A30DCC7C-69DD-4E04-80F1-5D6CE8143659}" type="pres">
      <dgm:prSet presAssocID="{1992ABB0-F1F5-4D2D-B126-20D2792A635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B91614-F511-4943-B511-B1732F7102FC}" srcId="{240DEA31-8D7B-4EDF-80D5-5ED840926283}" destId="{1992ABB0-F1F5-4D2D-B126-20D2792A6356}" srcOrd="3" destOrd="0" parTransId="{BE8EEE91-F5B3-4906-81D2-FCAFBC9C31EC}" sibTransId="{00C9DA6F-453E-4577-A50A-76604B108572}"/>
    <dgm:cxn modelId="{021DC939-185B-4F1F-A396-5BD21CFCEBA0}" type="presOf" srcId="{E3E460E6-E814-4131-981E-7C9DAF413B78}" destId="{FEEB16E8-BA41-4E6B-8F32-CE2F6F64A39D}" srcOrd="0" destOrd="0" presId="urn:microsoft.com/office/officeart/2018/2/layout/IconLabelList"/>
    <dgm:cxn modelId="{9BA1C944-C5D6-406E-B789-C7F331B3D30A}" type="presOf" srcId="{AB952F96-F8DB-46E4-AD30-4F2F42EA2414}" destId="{FF81A3C4-2036-47F0-9A64-06620DF7935F}" srcOrd="0" destOrd="0" presId="urn:microsoft.com/office/officeart/2018/2/layout/IconLabelList"/>
    <dgm:cxn modelId="{EDAFC176-C8B8-486F-B5EE-0E68F913EF7F}" srcId="{240DEA31-8D7B-4EDF-80D5-5ED840926283}" destId="{AB952F96-F8DB-46E4-AD30-4F2F42EA2414}" srcOrd="0" destOrd="0" parTransId="{AC95FE65-6EC2-44F1-B132-6E3AC1ECEA17}" sibTransId="{80FE167C-C3F8-49CE-B6E0-480A48F376EE}"/>
    <dgm:cxn modelId="{EECEE856-B3DF-437B-8D09-B32B8D518638}" srcId="{240DEA31-8D7B-4EDF-80D5-5ED840926283}" destId="{E3E460E6-E814-4131-981E-7C9DAF413B78}" srcOrd="2" destOrd="0" parTransId="{7211A346-B277-4969-8B78-D594FA8F606C}" sibTransId="{71F5DC36-FC19-4AEA-BF4A-3E2873882CEA}"/>
    <dgm:cxn modelId="{5B0734B3-5911-45D2-810B-033769A07DB1}" type="presOf" srcId="{1992ABB0-F1F5-4D2D-B126-20D2792A6356}" destId="{A30DCC7C-69DD-4E04-80F1-5D6CE8143659}" srcOrd="0" destOrd="0" presId="urn:microsoft.com/office/officeart/2018/2/layout/IconLabelList"/>
    <dgm:cxn modelId="{681AC9B9-8ED5-4C05-91F6-AE9E25F9430F}" type="presOf" srcId="{1DCE7C76-00ED-4F5A-82B8-6DBCB381FDD7}" destId="{37147685-3260-4F62-8F7E-2A88E9183DC7}" srcOrd="0" destOrd="0" presId="urn:microsoft.com/office/officeart/2018/2/layout/IconLabelList"/>
    <dgm:cxn modelId="{176AB4D9-7021-4884-BBF5-666ED8733E67}" srcId="{240DEA31-8D7B-4EDF-80D5-5ED840926283}" destId="{1DCE7C76-00ED-4F5A-82B8-6DBCB381FDD7}" srcOrd="1" destOrd="0" parTransId="{78AE50D9-CB72-45B3-BB1B-528B01D01399}" sibTransId="{B4419420-1815-4AA2-B957-20C37273A395}"/>
    <dgm:cxn modelId="{7E7C34DA-49CB-4622-883B-B41E8AC42FD6}" type="presOf" srcId="{240DEA31-8D7B-4EDF-80D5-5ED840926283}" destId="{052EF31E-12E2-4B05-8135-8689C892AF74}" srcOrd="0" destOrd="0" presId="urn:microsoft.com/office/officeart/2018/2/layout/IconLabelList"/>
    <dgm:cxn modelId="{5552E756-C679-46EF-AA0A-8877166D5104}" type="presParOf" srcId="{052EF31E-12E2-4B05-8135-8689C892AF74}" destId="{6C100A5E-AA1A-46C2-8D81-E9157F1B7AC7}" srcOrd="0" destOrd="0" presId="urn:microsoft.com/office/officeart/2018/2/layout/IconLabelList"/>
    <dgm:cxn modelId="{1C3FB5BC-12B8-4A1A-8677-3DA01792566B}" type="presParOf" srcId="{6C100A5E-AA1A-46C2-8D81-E9157F1B7AC7}" destId="{E6B0ED98-5A7E-49A0-9E5F-9A8318ACB9C1}" srcOrd="0" destOrd="0" presId="urn:microsoft.com/office/officeart/2018/2/layout/IconLabelList"/>
    <dgm:cxn modelId="{35EC0C51-7CB0-418F-B01E-28F8C991BC7E}" type="presParOf" srcId="{6C100A5E-AA1A-46C2-8D81-E9157F1B7AC7}" destId="{D9F026AC-5B81-4B45-A7ED-C460F0A48F05}" srcOrd="1" destOrd="0" presId="urn:microsoft.com/office/officeart/2018/2/layout/IconLabelList"/>
    <dgm:cxn modelId="{7AA0845F-D713-41DF-9113-EF11F3B7E396}" type="presParOf" srcId="{6C100A5E-AA1A-46C2-8D81-E9157F1B7AC7}" destId="{FF81A3C4-2036-47F0-9A64-06620DF7935F}" srcOrd="2" destOrd="0" presId="urn:microsoft.com/office/officeart/2018/2/layout/IconLabelList"/>
    <dgm:cxn modelId="{4A957F41-B1B6-42AD-AB97-5784F42446CC}" type="presParOf" srcId="{052EF31E-12E2-4B05-8135-8689C892AF74}" destId="{CC2421A6-52FC-4541-A22A-0B50FC9B50EC}" srcOrd="1" destOrd="0" presId="urn:microsoft.com/office/officeart/2018/2/layout/IconLabelList"/>
    <dgm:cxn modelId="{FC8EF9FA-99A1-4EBA-B381-B0AFF6E87B9B}" type="presParOf" srcId="{052EF31E-12E2-4B05-8135-8689C892AF74}" destId="{74D5CF94-929A-439E-A2F4-31178112B853}" srcOrd="2" destOrd="0" presId="urn:microsoft.com/office/officeart/2018/2/layout/IconLabelList"/>
    <dgm:cxn modelId="{FDC0B387-8464-4CE7-B0C7-B9C0C501C463}" type="presParOf" srcId="{74D5CF94-929A-439E-A2F4-31178112B853}" destId="{C5EB3DDA-4632-4BBD-9912-0BCA8985DFC7}" srcOrd="0" destOrd="0" presId="urn:microsoft.com/office/officeart/2018/2/layout/IconLabelList"/>
    <dgm:cxn modelId="{379B28D3-500C-4E93-B9C1-DD45F6297BD0}" type="presParOf" srcId="{74D5CF94-929A-439E-A2F4-31178112B853}" destId="{B0A464E6-FD5F-4004-A678-3A37F5ABBB6A}" srcOrd="1" destOrd="0" presId="urn:microsoft.com/office/officeart/2018/2/layout/IconLabelList"/>
    <dgm:cxn modelId="{F009CDFA-5059-426A-9A6B-5498AF73ACA2}" type="presParOf" srcId="{74D5CF94-929A-439E-A2F4-31178112B853}" destId="{37147685-3260-4F62-8F7E-2A88E9183DC7}" srcOrd="2" destOrd="0" presId="urn:microsoft.com/office/officeart/2018/2/layout/IconLabelList"/>
    <dgm:cxn modelId="{B4182851-741F-4319-ACED-E41F4A9C2473}" type="presParOf" srcId="{052EF31E-12E2-4B05-8135-8689C892AF74}" destId="{86308A2B-7993-436B-A434-C516B6013185}" srcOrd="3" destOrd="0" presId="urn:microsoft.com/office/officeart/2018/2/layout/IconLabelList"/>
    <dgm:cxn modelId="{CEFD78E5-E19D-41E0-8B3B-58775DE5E9CE}" type="presParOf" srcId="{052EF31E-12E2-4B05-8135-8689C892AF74}" destId="{85E08022-A862-4575-93E7-A791DD23254F}" srcOrd="4" destOrd="0" presId="urn:microsoft.com/office/officeart/2018/2/layout/IconLabelList"/>
    <dgm:cxn modelId="{5FF2777C-CFDB-414E-93D5-4925851875B4}" type="presParOf" srcId="{85E08022-A862-4575-93E7-A791DD23254F}" destId="{1317F4A7-EB01-4A34-9A65-E66ACA407844}" srcOrd="0" destOrd="0" presId="urn:microsoft.com/office/officeart/2018/2/layout/IconLabelList"/>
    <dgm:cxn modelId="{498510C0-60BC-4DE2-AA67-61C9DA4D7853}" type="presParOf" srcId="{85E08022-A862-4575-93E7-A791DD23254F}" destId="{06660A8D-43AF-4695-BB41-70A96E1292A5}" srcOrd="1" destOrd="0" presId="urn:microsoft.com/office/officeart/2018/2/layout/IconLabelList"/>
    <dgm:cxn modelId="{D81D9840-AD10-4A39-86A2-3946620370E5}" type="presParOf" srcId="{85E08022-A862-4575-93E7-A791DD23254F}" destId="{FEEB16E8-BA41-4E6B-8F32-CE2F6F64A39D}" srcOrd="2" destOrd="0" presId="urn:microsoft.com/office/officeart/2018/2/layout/IconLabelList"/>
    <dgm:cxn modelId="{83199800-FABB-438A-B8EF-3845E06E384D}" type="presParOf" srcId="{052EF31E-12E2-4B05-8135-8689C892AF74}" destId="{B3454404-1478-4ECF-BCEE-C0EFB5033340}" srcOrd="5" destOrd="0" presId="urn:microsoft.com/office/officeart/2018/2/layout/IconLabelList"/>
    <dgm:cxn modelId="{58553E4A-0970-4BD9-BAAD-63C6199440FC}" type="presParOf" srcId="{052EF31E-12E2-4B05-8135-8689C892AF74}" destId="{C65C1017-A22E-4AEE-AA09-9683B9D8098D}" srcOrd="6" destOrd="0" presId="urn:microsoft.com/office/officeart/2018/2/layout/IconLabelList"/>
    <dgm:cxn modelId="{A99DA2DB-790E-442C-A907-FD518A410504}" type="presParOf" srcId="{C65C1017-A22E-4AEE-AA09-9683B9D8098D}" destId="{ECCCED5E-3CE5-489C-884C-0717AC24C0CC}" srcOrd="0" destOrd="0" presId="urn:microsoft.com/office/officeart/2018/2/layout/IconLabelList"/>
    <dgm:cxn modelId="{2EC25D16-FD73-452F-A017-6F8F1704B910}" type="presParOf" srcId="{C65C1017-A22E-4AEE-AA09-9683B9D8098D}" destId="{C892778A-31A7-487C-8E5A-4C4F285D0549}" srcOrd="1" destOrd="0" presId="urn:microsoft.com/office/officeart/2018/2/layout/IconLabelList"/>
    <dgm:cxn modelId="{13940F63-4C43-4019-B95F-996E5F80C089}" type="presParOf" srcId="{C65C1017-A22E-4AEE-AA09-9683B9D8098D}" destId="{A30DCC7C-69DD-4E04-80F1-5D6CE81436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BCF18-1583-4187-814C-5D33D42A963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v-SE"/>
        </a:p>
      </dgm:t>
    </dgm:pt>
    <dgm:pt modelId="{E190591D-B06C-4C34-8345-240E2F3B1501}">
      <dgm:prSet custT="1"/>
      <dgm:spPr/>
      <dgm:t>
        <a:bodyPr/>
        <a:lstStyle/>
        <a:p>
          <a:r>
            <a:rPr lang="sv-SE" sz="2400" noProof="0" dirty="0"/>
            <a:t>Skapa en plattform för utbyte av praktisk erfarenhet och kunskap</a:t>
          </a:r>
        </a:p>
      </dgm:t>
    </dgm:pt>
    <dgm:pt modelId="{DF63CDF0-2668-475D-8FEB-71449539AF36}" type="parTrans" cxnId="{953C80C8-256A-410C-A6C5-1B6A0A6DEA7A}">
      <dgm:prSet/>
      <dgm:spPr/>
      <dgm:t>
        <a:bodyPr/>
        <a:lstStyle/>
        <a:p>
          <a:endParaRPr lang="sv-SE"/>
        </a:p>
      </dgm:t>
    </dgm:pt>
    <dgm:pt modelId="{1F9A887C-143E-447E-810A-68AFF0CE439D}" type="sibTrans" cxnId="{953C80C8-256A-410C-A6C5-1B6A0A6DEA7A}">
      <dgm:prSet/>
      <dgm:spPr/>
      <dgm:t>
        <a:bodyPr/>
        <a:lstStyle/>
        <a:p>
          <a:endParaRPr lang="sv-SE"/>
        </a:p>
      </dgm:t>
    </dgm:pt>
    <dgm:pt modelId="{4C542130-69A5-4C17-B76D-340C5BFC9475}">
      <dgm:prSet custT="1"/>
      <dgm:spPr/>
      <dgm:t>
        <a:bodyPr/>
        <a:lstStyle/>
        <a:p>
          <a:r>
            <a:rPr lang="sv-SE" sz="2400" noProof="0" dirty="0"/>
            <a:t>Ifrågasätta existerande kultur och normer</a:t>
          </a:r>
        </a:p>
      </dgm:t>
    </dgm:pt>
    <dgm:pt modelId="{2446CB68-7364-4046-9F6E-1D61C8E8BBC0}" type="parTrans" cxnId="{F867CA68-B8DA-49F0-BCD2-13B0EC466DA5}">
      <dgm:prSet/>
      <dgm:spPr/>
      <dgm:t>
        <a:bodyPr/>
        <a:lstStyle/>
        <a:p>
          <a:endParaRPr lang="sv-SE"/>
        </a:p>
      </dgm:t>
    </dgm:pt>
    <dgm:pt modelId="{CFCE87BE-41E1-4599-9A69-1060AE23F382}" type="sibTrans" cxnId="{F867CA68-B8DA-49F0-BCD2-13B0EC466DA5}">
      <dgm:prSet/>
      <dgm:spPr/>
      <dgm:t>
        <a:bodyPr/>
        <a:lstStyle/>
        <a:p>
          <a:endParaRPr lang="sv-SE"/>
        </a:p>
      </dgm:t>
    </dgm:pt>
    <dgm:pt modelId="{E5A33B9B-C6CF-4C6A-8CF6-34D1AB4DA67C}">
      <dgm:prSet custT="1"/>
      <dgm:spPr/>
      <dgm:t>
        <a:bodyPr/>
        <a:lstStyle/>
        <a:p>
          <a:r>
            <a:rPr lang="sv-SE" sz="2400" noProof="0" dirty="0"/>
            <a:t>Skapa en inkluderande skogssektor</a:t>
          </a:r>
        </a:p>
      </dgm:t>
    </dgm:pt>
    <dgm:pt modelId="{FCA66034-E05A-42AA-A300-9AC78699122A}" type="parTrans" cxnId="{1D19364E-F20C-43F2-88C5-A268D091D99F}">
      <dgm:prSet/>
      <dgm:spPr/>
      <dgm:t>
        <a:bodyPr/>
        <a:lstStyle/>
        <a:p>
          <a:endParaRPr lang="sv-SE"/>
        </a:p>
      </dgm:t>
    </dgm:pt>
    <dgm:pt modelId="{4F16165A-754B-43F2-BC9C-A4B6E9F7B835}" type="sibTrans" cxnId="{1D19364E-F20C-43F2-88C5-A268D091D99F}">
      <dgm:prSet/>
      <dgm:spPr/>
      <dgm:t>
        <a:bodyPr/>
        <a:lstStyle/>
        <a:p>
          <a:endParaRPr lang="sv-SE"/>
        </a:p>
      </dgm:t>
    </dgm:pt>
    <dgm:pt modelId="{631052D2-6422-4C6D-9664-66E7DF5CEC25}">
      <dgm:prSet custT="1"/>
      <dgm:spPr/>
      <dgm:t>
        <a:bodyPr/>
        <a:lstStyle/>
        <a:p>
          <a:r>
            <a:rPr lang="sv-SE" sz="2400" noProof="0" dirty="0"/>
            <a:t>Bygga ett nätverk för kvinnor och icke-binära personer i skogsbranschen</a:t>
          </a:r>
        </a:p>
      </dgm:t>
    </dgm:pt>
    <dgm:pt modelId="{9388AFA0-C68B-4EF2-94C8-ACE8E1BFA436}" type="sibTrans" cxnId="{36A15362-18AE-4DF2-9D8E-8F299D95C995}">
      <dgm:prSet/>
      <dgm:spPr/>
      <dgm:t>
        <a:bodyPr/>
        <a:lstStyle/>
        <a:p>
          <a:endParaRPr lang="sv-SE"/>
        </a:p>
      </dgm:t>
    </dgm:pt>
    <dgm:pt modelId="{EE33492E-06B9-48BD-9D17-C6ECDCA20C3F}" type="parTrans" cxnId="{36A15362-18AE-4DF2-9D8E-8F299D95C995}">
      <dgm:prSet/>
      <dgm:spPr/>
      <dgm:t>
        <a:bodyPr/>
        <a:lstStyle/>
        <a:p>
          <a:endParaRPr lang="sv-SE"/>
        </a:p>
      </dgm:t>
    </dgm:pt>
    <dgm:pt modelId="{DC8B4ABE-728E-4573-845A-D137C86B1852}" type="pres">
      <dgm:prSet presAssocID="{535BCF18-1583-4187-814C-5D33D42A963E}" presName="linear" presStyleCnt="0">
        <dgm:presLayoutVars>
          <dgm:animLvl val="lvl"/>
          <dgm:resizeHandles val="exact"/>
        </dgm:presLayoutVars>
      </dgm:prSet>
      <dgm:spPr/>
    </dgm:pt>
    <dgm:pt modelId="{0493C872-051A-4EB8-BDF5-BBE286AFB830}" type="pres">
      <dgm:prSet presAssocID="{631052D2-6422-4C6D-9664-66E7DF5CEC2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DE3C3F-17C8-4791-9977-DBFC1BBBC029}" type="pres">
      <dgm:prSet presAssocID="{9388AFA0-C68B-4EF2-94C8-ACE8E1BFA436}" presName="spacer" presStyleCnt="0"/>
      <dgm:spPr/>
    </dgm:pt>
    <dgm:pt modelId="{9A3DDDBC-0653-47D4-B892-70C964056407}" type="pres">
      <dgm:prSet presAssocID="{E190591D-B06C-4C34-8345-240E2F3B15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879C19-D89F-4E15-815B-72FA139A0465}" type="pres">
      <dgm:prSet presAssocID="{1F9A887C-143E-447E-810A-68AFF0CE439D}" presName="spacer" presStyleCnt="0"/>
      <dgm:spPr/>
    </dgm:pt>
    <dgm:pt modelId="{4956A60B-7377-43AA-90AD-3718654751A0}" type="pres">
      <dgm:prSet presAssocID="{4C542130-69A5-4C17-B76D-340C5BFC94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C1314A-DB39-4AA9-AD87-5FAD073369C5}" type="pres">
      <dgm:prSet presAssocID="{CFCE87BE-41E1-4599-9A69-1060AE23F382}" presName="spacer" presStyleCnt="0"/>
      <dgm:spPr/>
    </dgm:pt>
    <dgm:pt modelId="{1C528A33-C7B1-496A-B0A6-2C2F6C3EAB8D}" type="pres">
      <dgm:prSet presAssocID="{E5A33B9B-C6CF-4C6A-8CF6-34D1AB4DA6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851E11-D05F-40E7-8667-503EC189EAF5}" type="presOf" srcId="{E5A33B9B-C6CF-4C6A-8CF6-34D1AB4DA67C}" destId="{1C528A33-C7B1-496A-B0A6-2C2F6C3EAB8D}" srcOrd="0" destOrd="0" presId="urn:microsoft.com/office/officeart/2005/8/layout/vList2"/>
    <dgm:cxn modelId="{3010FB12-D3E2-49D0-A74E-7D1E53AAB81A}" type="presOf" srcId="{E190591D-B06C-4C34-8345-240E2F3B1501}" destId="{9A3DDDBC-0653-47D4-B892-70C964056407}" srcOrd="0" destOrd="0" presId="urn:microsoft.com/office/officeart/2005/8/layout/vList2"/>
    <dgm:cxn modelId="{7733BC3C-7733-47B6-84EB-864A15C52DA7}" type="presOf" srcId="{631052D2-6422-4C6D-9664-66E7DF5CEC25}" destId="{0493C872-051A-4EB8-BDF5-BBE286AFB830}" srcOrd="0" destOrd="0" presId="urn:microsoft.com/office/officeart/2005/8/layout/vList2"/>
    <dgm:cxn modelId="{36A15362-18AE-4DF2-9D8E-8F299D95C995}" srcId="{535BCF18-1583-4187-814C-5D33D42A963E}" destId="{631052D2-6422-4C6D-9664-66E7DF5CEC25}" srcOrd="0" destOrd="0" parTransId="{EE33492E-06B9-48BD-9D17-C6ECDCA20C3F}" sibTransId="{9388AFA0-C68B-4EF2-94C8-ACE8E1BFA436}"/>
    <dgm:cxn modelId="{F867CA68-B8DA-49F0-BCD2-13B0EC466DA5}" srcId="{535BCF18-1583-4187-814C-5D33D42A963E}" destId="{4C542130-69A5-4C17-B76D-340C5BFC9475}" srcOrd="2" destOrd="0" parTransId="{2446CB68-7364-4046-9F6E-1D61C8E8BBC0}" sibTransId="{CFCE87BE-41E1-4599-9A69-1060AE23F382}"/>
    <dgm:cxn modelId="{1D19364E-F20C-43F2-88C5-A268D091D99F}" srcId="{535BCF18-1583-4187-814C-5D33D42A963E}" destId="{E5A33B9B-C6CF-4C6A-8CF6-34D1AB4DA67C}" srcOrd="3" destOrd="0" parTransId="{FCA66034-E05A-42AA-A300-9AC78699122A}" sibTransId="{4F16165A-754B-43F2-BC9C-A4B6E9F7B835}"/>
    <dgm:cxn modelId="{C9AFFA95-44F1-4373-B4D6-DD76FB8C88B9}" type="presOf" srcId="{535BCF18-1583-4187-814C-5D33D42A963E}" destId="{DC8B4ABE-728E-4573-845A-D137C86B1852}" srcOrd="0" destOrd="0" presId="urn:microsoft.com/office/officeart/2005/8/layout/vList2"/>
    <dgm:cxn modelId="{953C80C8-256A-410C-A6C5-1B6A0A6DEA7A}" srcId="{535BCF18-1583-4187-814C-5D33D42A963E}" destId="{E190591D-B06C-4C34-8345-240E2F3B1501}" srcOrd="1" destOrd="0" parTransId="{DF63CDF0-2668-475D-8FEB-71449539AF36}" sibTransId="{1F9A887C-143E-447E-810A-68AFF0CE439D}"/>
    <dgm:cxn modelId="{5A19D1D8-ADB2-41E5-9464-B7F1E04AD4A6}" type="presOf" srcId="{4C542130-69A5-4C17-B76D-340C5BFC9475}" destId="{4956A60B-7377-43AA-90AD-3718654751A0}" srcOrd="0" destOrd="0" presId="urn:microsoft.com/office/officeart/2005/8/layout/vList2"/>
    <dgm:cxn modelId="{A4124640-873D-4BE0-B4F8-57FB7F0A0537}" type="presParOf" srcId="{DC8B4ABE-728E-4573-845A-D137C86B1852}" destId="{0493C872-051A-4EB8-BDF5-BBE286AFB830}" srcOrd="0" destOrd="0" presId="urn:microsoft.com/office/officeart/2005/8/layout/vList2"/>
    <dgm:cxn modelId="{BD26080E-DFAF-4019-AB54-94C5AD045455}" type="presParOf" srcId="{DC8B4ABE-728E-4573-845A-D137C86B1852}" destId="{70DE3C3F-17C8-4791-9977-DBFC1BBBC029}" srcOrd="1" destOrd="0" presId="urn:microsoft.com/office/officeart/2005/8/layout/vList2"/>
    <dgm:cxn modelId="{1863DB02-EFBF-4A53-A098-4781B0A95145}" type="presParOf" srcId="{DC8B4ABE-728E-4573-845A-D137C86B1852}" destId="{9A3DDDBC-0653-47D4-B892-70C964056407}" srcOrd="2" destOrd="0" presId="urn:microsoft.com/office/officeart/2005/8/layout/vList2"/>
    <dgm:cxn modelId="{8A0E9F86-E103-4941-944E-91864E5DBA17}" type="presParOf" srcId="{DC8B4ABE-728E-4573-845A-D137C86B1852}" destId="{F8879C19-D89F-4E15-815B-72FA139A0465}" srcOrd="3" destOrd="0" presId="urn:microsoft.com/office/officeart/2005/8/layout/vList2"/>
    <dgm:cxn modelId="{AA4BFCBC-EEED-4F71-91EB-B2D721FFB5B6}" type="presParOf" srcId="{DC8B4ABE-728E-4573-845A-D137C86B1852}" destId="{4956A60B-7377-43AA-90AD-3718654751A0}" srcOrd="4" destOrd="0" presId="urn:microsoft.com/office/officeart/2005/8/layout/vList2"/>
    <dgm:cxn modelId="{A28AB391-F603-4A2E-B9A8-8AF8B06A8048}" type="presParOf" srcId="{DC8B4ABE-728E-4573-845A-D137C86B1852}" destId="{89C1314A-DB39-4AA9-AD87-5FAD073369C5}" srcOrd="5" destOrd="0" presId="urn:microsoft.com/office/officeart/2005/8/layout/vList2"/>
    <dgm:cxn modelId="{FD8EA68B-7E09-4CE2-9346-2BCE74FB83A6}" type="presParOf" srcId="{DC8B4ABE-728E-4573-845A-D137C86B1852}" destId="{1C528A33-C7B1-496A-B0A6-2C2F6C3EAB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0ED98-5A7E-49A0-9E5F-9A8318ACB9C1}">
      <dsp:nvSpPr>
        <dsp:cNvPr id="0" name=""/>
        <dsp:cNvSpPr/>
      </dsp:nvSpPr>
      <dsp:spPr>
        <a:xfrm>
          <a:off x="931000" y="133330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81A3C4-2036-47F0-9A64-06620DF7935F}">
      <dsp:nvSpPr>
        <dsp:cNvPr id="0" name=""/>
        <dsp:cNvSpPr/>
      </dsp:nvSpPr>
      <dsp:spPr>
        <a:xfrm>
          <a:off x="4360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Nyks</a:t>
          </a:r>
          <a:endParaRPr lang="sv-SE" sz="2100" kern="1200" dirty="0"/>
        </a:p>
      </dsp:txBody>
      <dsp:txXfrm>
        <a:off x="436000" y="2355670"/>
        <a:ext cx="1800000" cy="720000"/>
      </dsp:txXfrm>
    </dsp:sp>
    <dsp:sp modelId="{C5EB3DDA-4632-4BBD-9912-0BCA8985DFC7}">
      <dsp:nvSpPr>
        <dsp:cNvPr id="0" name=""/>
        <dsp:cNvSpPr/>
      </dsp:nvSpPr>
      <dsp:spPr>
        <a:xfrm>
          <a:off x="30460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147685-3260-4F62-8F7E-2A88E9183DC7}">
      <dsp:nvSpPr>
        <dsp:cNvPr id="0" name=""/>
        <dsp:cNvSpPr/>
      </dsp:nvSpPr>
      <dsp:spPr>
        <a:xfrm>
          <a:off x="25510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Hur ser det ut idag?</a:t>
          </a:r>
          <a:endParaRPr lang="sv-SE" sz="2100" kern="1200" dirty="0"/>
        </a:p>
      </dsp:txBody>
      <dsp:txXfrm>
        <a:off x="2551000" y="2355670"/>
        <a:ext cx="1800000" cy="720000"/>
      </dsp:txXfrm>
    </dsp:sp>
    <dsp:sp modelId="{1317F4A7-EB01-4A34-9A65-E66ACA407844}">
      <dsp:nvSpPr>
        <dsp:cNvPr id="0" name=""/>
        <dsp:cNvSpPr/>
      </dsp:nvSpPr>
      <dsp:spPr>
        <a:xfrm>
          <a:off x="51610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EB16E8-BA41-4E6B-8F32-CE2F6F64A39D}">
      <dsp:nvSpPr>
        <dsp:cNvPr id="0" name=""/>
        <dsp:cNvSpPr/>
      </dsp:nvSpPr>
      <dsp:spPr>
        <a:xfrm>
          <a:off x="46660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Hur går vi framåt?</a:t>
          </a:r>
          <a:endParaRPr lang="sv-SE" sz="2100" kern="1200" dirty="0"/>
        </a:p>
      </dsp:txBody>
      <dsp:txXfrm>
        <a:off x="4666000" y="2355670"/>
        <a:ext cx="1800000" cy="720000"/>
      </dsp:txXfrm>
    </dsp:sp>
    <dsp:sp modelId="{ECCCED5E-3CE5-489C-884C-0717AC24C0CC}">
      <dsp:nvSpPr>
        <dsp:cNvPr id="0" name=""/>
        <dsp:cNvSpPr/>
      </dsp:nvSpPr>
      <dsp:spPr>
        <a:xfrm>
          <a:off x="72760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0DCC7C-69DD-4E04-80F1-5D6CE8143659}">
      <dsp:nvSpPr>
        <dsp:cNvPr id="0" name=""/>
        <dsp:cNvSpPr/>
      </dsp:nvSpPr>
      <dsp:spPr>
        <a:xfrm>
          <a:off x="67810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Farhågor?</a:t>
          </a:r>
          <a:endParaRPr lang="sv-SE" sz="2100" kern="1200" dirty="0"/>
        </a:p>
      </dsp:txBody>
      <dsp:txXfrm>
        <a:off x="6781000" y="2355670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3C872-051A-4EB8-BDF5-BBE286AFB830}">
      <dsp:nvSpPr>
        <dsp:cNvPr id="0" name=""/>
        <dsp:cNvSpPr/>
      </dsp:nvSpPr>
      <dsp:spPr>
        <a:xfrm>
          <a:off x="0" y="1946"/>
          <a:ext cx="8871858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Bygga ett nätverk för kvinnor och icke-binära personer i skogsbranschen</a:t>
          </a:r>
        </a:p>
      </dsp:txBody>
      <dsp:txXfrm>
        <a:off x="48298" y="50244"/>
        <a:ext cx="8775262" cy="892785"/>
      </dsp:txXfrm>
    </dsp:sp>
    <dsp:sp modelId="{9A3DDDBC-0653-47D4-B892-70C964056407}">
      <dsp:nvSpPr>
        <dsp:cNvPr id="0" name=""/>
        <dsp:cNvSpPr/>
      </dsp:nvSpPr>
      <dsp:spPr>
        <a:xfrm>
          <a:off x="0" y="1005164"/>
          <a:ext cx="8871858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Skapa en plattform för utbyte av praktisk erfarenhet och kunskap</a:t>
          </a:r>
        </a:p>
      </dsp:txBody>
      <dsp:txXfrm>
        <a:off x="48298" y="1053462"/>
        <a:ext cx="8775262" cy="892785"/>
      </dsp:txXfrm>
    </dsp:sp>
    <dsp:sp modelId="{4956A60B-7377-43AA-90AD-3718654751A0}">
      <dsp:nvSpPr>
        <dsp:cNvPr id="0" name=""/>
        <dsp:cNvSpPr/>
      </dsp:nvSpPr>
      <dsp:spPr>
        <a:xfrm>
          <a:off x="0" y="2008383"/>
          <a:ext cx="8871858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Ifrågasätta existerande kultur och normer</a:t>
          </a:r>
        </a:p>
      </dsp:txBody>
      <dsp:txXfrm>
        <a:off x="48298" y="2056681"/>
        <a:ext cx="8775262" cy="892785"/>
      </dsp:txXfrm>
    </dsp:sp>
    <dsp:sp modelId="{1C528A33-C7B1-496A-B0A6-2C2F6C3EAB8D}">
      <dsp:nvSpPr>
        <dsp:cNvPr id="0" name=""/>
        <dsp:cNvSpPr/>
      </dsp:nvSpPr>
      <dsp:spPr>
        <a:xfrm>
          <a:off x="0" y="3011602"/>
          <a:ext cx="8871858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Skapa en inkluderande skogssektor</a:t>
          </a:r>
        </a:p>
      </dsp:txBody>
      <dsp:txXfrm>
        <a:off x="48298" y="3059900"/>
        <a:ext cx="8775262" cy="89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2605-9D03-4187-96E7-1F6D1E9CFE5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E82-1933-4593-AD1B-C8CF5C0D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Även</a:t>
            </a:r>
            <a:r>
              <a:rPr lang="en-US" dirty="0"/>
              <a:t> om </a:t>
            </a:r>
            <a:r>
              <a:rPr lang="en-US" dirty="0" err="1"/>
              <a:t>strategiskt</a:t>
            </a:r>
            <a:r>
              <a:rPr lang="en-US" dirty="0"/>
              <a:t> </a:t>
            </a:r>
            <a:r>
              <a:rPr lang="en-US" dirty="0" err="1"/>
              <a:t>arbete</a:t>
            </a:r>
            <a:r>
              <a:rPr lang="en-US" dirty="0"/>
              <a:t> </a:t>
            </a:r>
            <a:r>
              <a:rPr lang="en-US" dirty="0" err="1"/>
              <a:t>också</a:t>
            </a:r>
            <a:r>
              <a:rPr lang="en-US" dirty="0"/>
              <a:t> </a:t>
            </a:r>
            <a:r>
              <a:rPr lang="en-US" dirty="0" err="1"/>
              <a:t>innebär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blicka</a:t>
            </a:r>
            <a:r>
              <a:rPr lang="en-US" dirty="0"/>
              <a:t> </a:t>
            </a:r>
            <a:r>
              <a:rPr lang="en-US" dirty="0" err="1"/>
              <a:t>bakåt</a:t>
            </a:r>
            <a:r>
              <a:rPr lang="en-US" dirty="0"/>
              <a:t>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skärskåda</a:t>
            </a:r>
            <a:r>
              <a:rPr lang="en-US" dirty="0"/>
              <a:t> det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just nu,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tänker</a:t>
            </a:r>
            <a:r>
              <a:rPr lang="en-US" dirty="0"/>
              <a:t> jag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gärna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syftar</a:t>
            </a:r>
            <a:r>
              <a:rPr lang="en-US" dirty="0"/>
              <a:t> </a:t>
            </a:r>
            <a:r>
              <a:rPr lang="en-US" dirty="0" err="1"/>
              <a:t>framåt</a:t>
            </a:r>
            <a:r>
              <a:rPr lang="en-US" dirty="0"/>
              <a:t>, </a:t>
            </a:r>
            <a:r>
              <a:rPr lang="en-US" dirty="0" err="1"/>
              <a:t>dvs</a:t>
            </a:r>
            <a:r>
              <a:rPr lang="en-US" dirty="0"/>
              <a:t> </a:t>
            </a:r>
          </a:p>
          <a:p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närstående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långtgående</a:t>
            </a:r>
            <a:r>
              <a:rPr lang="en-US" dirty="0"/>
              <a:t> </a:t>
            </a:r>
            <a:r>
              <a:rPr lang="en-US" dirty="0" err="1"/>
              <a:t>strategier</a:t>
            </a:r>
            <a:r>
              <a:rPr lang="en-US" dirty="0"/>
              <a:t> </a:t>
            </a:r>
            <a:r>
              <a:rPr lang="en-US" dirty="0" err="1"/>
              <a:t>behövs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jämställd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skogsakademi</a:t>
            </a:r>
            <a:r>
              <a:rPr lang="en-US" dirty="0"/>
              <a:t>? </a:t>
            </a:r>
          </a:p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de </a:t>
            </a:r>
            <a:r>
              <a:rPr lang="en-US" dirty="0" err="1"/>
              <a:t>framtida</a:t>
            </a:r>
            <a:r>
              <a:rPr lang="en-US" dirty="0"/>
              <a:t> </a:t>
            </a:r>
            <a:r>
              <a:rPr lang="en-US" dirty="0" err="1"/>
              <a:t>möjligheterna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var </a:t>
            </a:r>
            <a:r>
              <a:rPr lang="en-US" dirty="0" err="1"/>
              <a:t>finns</a:t>
            </a:r>
            <a:r>
              <a:rPr lang="en-US" dirty="0"/>
              <a:t> de </a:t>
            </a:r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hindren</a:t>
            </a:r>
            <a:r>
              <a:rPr lang="en-US" dirty="0"/>
              <a:t>? </a:t>
            </a:r>
          </a:p>
          <a:p>
            <a:r>
              <a:rPr lang="en-US" dirty="0"/>
              <a:t>Sen </a:t>
            </a:r>
            <a:r>
              <a:rPr lang="en-US" dirty="0" err="1"/>
              <a:t>såklart</a:t>
            </a:r>
            <a:r>
              <a:rPr lang="en-US" dirty="0"/>
              <a:t> </a:t>
            </a:r>
            <a:r>
              <a:rPr lang="en-US" dirty="0" err="1"/>
              <a:t>gärna</a:t>
            </a:r>
            <a:r>
              <a:rPr lang="en-US" dirty="0"/>
              <a:t> </a:t>
            </a:r>
            <a:r>
              <a:rPr lang="en-US" dirty="0" err="1"/>
              <a:t>även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presentation av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organisation</a:t>
            </a:r>
            <a:r>
              <a:rPr lang="en-US" dirty="0"/>
              <a:t>, </a:t>
            </a:r>
            <a:r>
              <a:rPr lang="en-US" dirty="0" err="1"/>
              <a:t>osv</a:t>
            </a:r>
            <a:r>
              <a:rPr lang="en-US" dirty="0"/>
              <a:t>. </a:t>
            </a:r>
          </a:p>
          <a:p>
            <a:r>
              <a:rPr lang="en-US" dirty="0" err="1"/>
              <a:t>Kanske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NYKS </a:t>
            </a:r>
            <a:r>
              <a:rPr lang="en-US" dirty="0" err="1"/>
              <a:t>fyller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plats bland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kvinnliga</a:t>
            </a:r>
            <a:r>
              <a:rPr lang="en-US" dirty="0"/>
              <a:t> </a:t>
            </a:r>
            <a:r>
              <a:rPr lang="en-US" dirty="0" err="1"/>
              <a:t>skogsnätverk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. </a:t>
            </a:r>
          </a:p>
          <a:p>
            <a:r>
              <a:rPr lang="en-US" dirty="0" err="1"/>
              <a:t>Målgruppen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framförallt</a:t>
            </a:r>
            <a:r>
              <a:rPr lang="en-US" dirty="0"/>
              <a:t> </a:t>
            </a:r>
            <a:r>
              <a:rPr lang="en-US" dirty="0" err="1"/>
              <a:t>doktorander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deras</a:t>
            </a:r>
            <a:r>
              <a:rPr lang="en-US" dirty="0"/>
              <a:t> </a:t>
            </a:r>
            <a:r>
              <a:rPr lang="en-US" dirty="0" err="1"/>
              <a:t>handledare</a:t>
            </a:r>
            <a:r>
              <a:rPr lang="en-US" dirty="0"/>
              <a:t> men </a:t>
            </a:r>
            <a:r>
              <a:rPr lang="en-US" dirty="0" err="1"/>
              <a:t>seminarieserien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aktivt</a:t>
            </a:r>
            <a:r>
              <a:rPr lang="en-US" dirty="0"/>
              <a:t> </a:t>
            </a:r>
            <a:r>
              <a:rPr lang="en-US" dirty="0" err="1"/>
              <a:t>bjuda</a:t>
            </a:r>
            <a:r>
              <a:rPr lang="en-US" dirty="0"/>
              <a:t> in </a:t>
            </a:r>
            <a:r>
              <a:rPr lang="en-US" dirty="0" err="1"/>
              <a:t>forskare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skogforsk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SLU (s-</a:t>
            </a:r>
            <a:r>
              <a:rPr lang="en-US" dirty="0" err="1"/>
              <a:t>fak</a:t>
            </a:r>
            <a:r>
              <a:rPr lang="en-US" dirty="0"/>
              <a:t>)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intresserade</a:t>
            </a:r>
            <a:r>
              <a:rPr lang="en-US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E82-1933-4593-AD1B-C8CF5C0D7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Tid</a:t>
            </a:r>
            <a:r>
              <a:rPr lang="en-US" b="1" dirty="0"/>
              <a:t>: 20-30 min</a:t>
            </a:r>
          </a:p>
          <a:p>
            <a:r>
              <a:rPr lang="en-US" b="1" dirty="0" err="1"/>
              <a:t>Vilka</a:t>
            </a:r>
            <a:r>
              <a:rPr lang="en-US" b="1" dirty="0"/>
              <a:t> </a:t>
            </a:r>
            <a:r>
              <a:rPr lang="en-US" b="1" dirty="0" err="1"/>
              <a:t>är</a:t>
            </a:r>
            <a:r>
              <a:rPr lang="en-US" b="1" dirty="0"/>
              <a:t> NYKS: </a:t>
            </a: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 vi, </a:t>
            </a: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unikt</a:t>
            </a:r>
            <a:r>
              <a:rPr lang="en-US" dirty="0"/>
              <a:t> med </a:t>
            </a:r>
            <a:r>
              <a:rPr lang="en-US" dirty="0" err="1"/>
              <a:t>oss</a:t>
            </a:r>
            <a:r>
              <a:rPr lang="en-US" dirty="0"/>
              <a:t>?</a:t>
            </a:r>
          </a:p>
          <a:p>
            <a:r>
              <a:rPr lang="en-US" dirty="0" err="1"/>
              <a:t>Hur</a:t>
            </a:r>
            <a:r>
              <a:rPr lang="en-US" dirty="0"/>
              <a:t> ser </a:t>
            </a:r>
            <a:r>
              <a:rPr lang="en-US" dirty="0" err="1"/>
              <a:t>läget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idag</a:t>
            </a:r>
            <a:r>
              <a:rPr lang="en-US" dirty="0"/>
              <a:t>?</a:t>
            </a:r>
          </a:p>
          <a:p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närstående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långtgående</a:t>
            </a:r>
            <a:r>
              <a:rPr lang="en-US" dirty="0"/>
              <a:t> </a:t>
            </a:r>
            <a:r>
              <a:rPr lang="en-US" dirty="0" err="1"/>
              <a:t>strategier</a:t>
            </a:r>
            <a:r>
              <a:rPr lang="en-US" dirty="0"/>
              <a:t> </a:t>
            </a:r>
            <a:r>
              <a:rPr lang="en-US" dirty="0" err="1"/>
              <a:t>behövs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jämställd</a:t>
            </a:r>
            <a:r>
              <a:rPr lang="en-US" dirty="0"/>
              <a:t> </a:t>
            </a:r>
            <a:r>
              <a:rPr lang="en-US" dirty="0" err="1"/>
              <a:t>skogssektor</a:t>
            </a:r>
            <a:r>
              <a:rPr lang="en-US" dirty="0"/>
              <a:t>?</a:t>
            </a:r>
          </a:p>
          <a:p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de </a:t>
            </a:r>
            <a:r>
              <a:rPr lang="en-US" dirty="0" err="1"/>
              <a:t>framtida</a:t>
            </a:r>
            <a:r>
              <a:rPr lang="en-US" dirty="0"/>
              <a:t> </a:t>
            </a:r>
            <a:r>
              <a:rPr lang="en-US" dirty="0" err="1"/>
              <a:t>möjligheterna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var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hindren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E82-1933-4593-AD1B-C8CF5C0D77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1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Inte bara få kvinnor att söka, se även till att innehållet är relevant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Forum för tjejer, riktade insatser. Bör även satsa på mångfald. </a:t>
            </a:r>
            <a:r>
              <a:rPr lang="en-US" dirty="0" err="1"/>
              <a:t>Kurser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intresserar</a:t>
            </a:r>
            <a:r>
              <a:rPr lang="en-US" dirty="0"/>
              <a:t> </a:t>
            </a:r>
            <a:r>
              <a:rPr lang="en-US" dirty="0" err="1"/>
              <a:t>alla</a:t>
            </a:r>
            <a:endParaRPr lang="sv-SE" dirty="0"/>
          </a:p>
          <a:p>
            <a:r>
              <a:rPr lang="sv-SE" dirty="0"/>
              <a:t>Distansutbildningar kan gynna kvinnor, många som kanske vill utbilda sig efter att de fått barn och inte kan flytta på sig.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Grundkurser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kvinnor</a:t>
            </a:r>
            <a:r>
              <a:rPr lang="en-US" dirty="0"/>
              <a:t>,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linnéuniversitetet</a:t>
            </a:r>
            <a:r>
              <a:rPr lang="en-US" dirty="0"/>
              <a:t>- </a:t>
            </a:r>
            <a:r>
              <a:rPr lang="en-US" dirty="0" err="1"/>
              <a:t>distansutbildning</a:t>
            </a:r>
            <a:r>
              <a:rPr lang="en-US" dirty="0"/>
              <a:t> bra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då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mammor</a:t>
            </a:r>
            <a:r>
              <a:rPr lang="en-US" dirty="0"/>
              <a:t> med </a:t>
            </a:r>
            <a:r>
              <a:rPr lang="en-US" dirty="0" err="1"/>
              <a:t>småbarn</a:t>
            </a:r>
            <a:r>
              <a:rPr lang="en-US" dirty="0"/>
              <a:t> delta.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kanske</a:t>
            </a:r>
            <a:r>
              <a:rPr lang="en-US" dirty="0"/>
              <a:t> SLU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lära</a:t>
            </a:r>
            <a:r>
              <a:rPr lang="en-US" dirty="0"/>
              <a:t> sig </a:t>
            </a:r>
            <a:r>
              <a:rPr lang="en-US" dirty="0" err="1"/>
              <a:t>något</a:t>
            </a:r>
            <a:r>
              <a:rPr lang="en-US" dirty="0"/>
              <a:t>?</a:t>
            </a:r>
            <a:endParaRPr lang="sv-SE" dirty="0"/>
          </a:p>
          <a:p>
            <a:endParaRPr lang="sv-SE" dirty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E82-1933-4593-AD1B-C8CF5C0D77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9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4E522-BB72-484C-A56A-8E46F4D5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F47250-A376-40BA-B47D-F6776EE2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66AC15-837B-40A6-A9E3-0947CFFD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D2BF23-C8FD-4E69-B587-8A7874FF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4B1EFA-868E-436F-92B1-F5EC1AB3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E133931-27D1-4DCD-A352-3B0815A75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8BABF8-8527-40B6-89C3-D6040B8A7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E195F9-9D5B-40F2-88B7-F11DEACE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B2A05-CBF2-41D6-91D3-CD0852C6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EABD0C-C21B-4FAE-AE64-288EF0EB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97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2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8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D62F3-325E-493E-B217-9B24BED0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5FC9FF-36BE-4701-9E61-B921D683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ADA7C4-41FD-4811-9D41-1053D229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C2530A-CD8E-4BB0-8FB5-52DDE94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51A093-8AE4-494A-B26E-04804F32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7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4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B0F365-12EE-4BCA-AA83-566EA9CB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6A72038-1E59-4F2F-AF66-36BBF481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181E-2181-4E4D-850E-084EBFFEDE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AFD70E-D414-4B9E-9FCD-AF8A1B5C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82BE56-52D6-4B46-980F-53F52D36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BDF-20DC-455D-A79F-0C3B2E8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255476-2FA9-4696-852D-A5C764BF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C7E699-4DC6-4433-9E4E-588CEA090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A71D31-CD9C-4574-9218-CACEAA0F0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88EFF9-5F4D-46CF-89C3-9F77B55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FC6639-0998-4796-9B20-31180C0D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A9930A-15EE-412E-B6CB-6CFB6587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FCDFF1-4824-4354-9605-A48E1B2F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7C8114-CA05-41BC-BCC0-B7078C4F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BB039E-37A6-4AAC-8431-F77DB852F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E89432-3048-4746-9347-64719B0D6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8097FB-4142-48AF-9A63-B80D3833A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89B0F33-310B-4405-AAB9-C313DE24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BCC0B7-C7C0-416F-917C-D4132A84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7F2DA1C-F338-4141-B73F-C6D6A89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28B3D-8266-4CD7-8B8D-6A7BD8FF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AB079C4-4E76-41A1-A2B7-9743EFC2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1164E9-27C8-4E87-AB60-EA9FB3A1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0BB881-16EB-40A0-BA1C-95CAAA98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B8D3951-5D55-49CF-9D3D-07A59C72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921108-F18D-47B2-A09D-99820288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8AE154-AF5E-40DF-8DD7-0FC96943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50DEA5-D001-4F3D-ADFE-D2C1A731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D7705B-093D-4E98-B0C8-19BA6E908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79B779-3100-48F7-ABEA-08EAE68B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D0909C-F939-41EE-9C19-38D24048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3A712A-2427-4E45-A992-614E093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B9E35-115E-4E94-A870-5B8B6E28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74A8A-773D-448F-9097-7FD6D8EC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EBD186-20F3-4F42-B321-5B728BA33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B4727F-957E-45CF-A11B-D43204CF9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2495E3-940D-4C8B-A742-8D8AED53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CD9B81-D580-4891-95D9-F1C09E74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9AB09EE-5E58-46C6-8691-F522C06B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DDCB3-63CF-4E7C-9F6D-10083AEC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3B3A7BC-7AA2-469A-92E0-040B74929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D3A263-6F70-4820-9DD5-25C801B1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D857F7-E599-4322-8C26-C801A1B9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98604D-F69C-41C4-8C45-55D1D9DD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8F2562-E232-4C00-91A7-F7428793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2" y="365127"/>
            <a:ext cx="7557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691B8F-928E-47F7-A92A-2A5D01D48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1942" y="2174033"/>
            <a:ext cx="8871858" cy="400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3BCE54-C8FA-497D-94A1-3044D8CF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BF5162-2D69-48A6-BFFD-B54043E63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1CBB6E-9913-495A-95F4-831730C7C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303B2F2-4A4C-4627-9A32-CBE330F4776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49" y="79924"/>
            <a:ext cx="3239153" cy="22521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F1EEBCC-0791-4926-BE5A-F6EA778719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2240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F08F66F-9D27-4DF1-9032-54E6C2778E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9900"/>
            <a:ext cx="6764695" cy="7197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69969-E61E-4E80-B55C-4414A34A49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62BC-6191-476E-A34B-EC9D8628B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472F0-B3BD-4D73-B94F-30B1171CE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620" y="1122362"/>
            <a:ext cx="7130376" cy="3321301"/>
          </a:xfrm>
        </p:spPr>
        <p:txBody>
          <a:bodyPr>
            <a:noAutofit/>
          </a:bodyPr>
          <a:lstStyle/>
          <a:p>
            <a:r>
              <a:rPr lang="sv-SE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Karriär på lika villkor?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74E627F-8227-487C-8214-A7C545C42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2620" y="4604084"/>
            <a:ext cx="7130376" cy="653715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21-10-2021</a:t>
            </a:r>
          </a:p>
        </p:txBody>
      </p:sp>
    </p:spTree>
    <p:extLst>
      <p:ext uri="{BB962C8B-B14F-4D97-AF65-F5344CB8AC3E}">
        <p14:creationId xmlns:p14="http://schemas.microsoft.com/office/powerpoint/2010/main" val="42056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9E5CC9-081D-4F02-98D4-133147C1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Jämställd styrelse - Jämställt bolag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D5E33A-2E65-4607-A308-8599D270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2174033"/>
            <a:ext cx="9405258" cy="4002930"/>
          </a:xfrm>
        </p:spPr>
        <p:txBody>
          <a:bodyPr>
            <a:normAutofit/>
          </a:bodyPr>
          <a:lstStyle/>
          <a:p>
            <a:r>
              <a:rPr lang="sv-SE" sz="2800" dirty="0"/>
              <a:t>Jämställd styrelse en rättvisefråga</a:t>
            </a:r>
          </a:p>
          <a:p>
            <a:r>
              <a:rPr lang="sv-SE" sz="2800" dirty="0"/>
              <a:t>Hög andel kvinnor i styrelse och ledning presterar bättre</a:t>
            </a:r>
          </a:p>
          <a:p>
            <a:r>
              <a:rPr lang="sv-SE" sz="2800" dirty="0"/>
              <a:t>Styrelsen anses vara jämställd 40/60</a:t>
            </a:r>
          </a:p>
        </p:txBody>
      </p:sp>
    </p:spTree>
    <p:extLst>
      <p:ext uri="{BB962C8B-B14F-4D97-AF65-F5344CB8AC3E}">
        <p14:creationId xmlns:p14="http://schemas.microsoft.com/office/powerpoint/2010/main" val="1094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C97980-54F0-496C-B66B-46F59B78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711325"/>
            <a:ext cx="6510338" cy="4319588"/>
          </a:xfrm>
          <a:prstGeom prst="rect">
            <a:avLst/>
          </a:prstGeo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8B7B851-D9D4-4B8C-BE5D-8BBA68FE7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888" y="1711325"/>
            <a:ext cx="4319588" cy="431958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1AF1528-FE9B-4AD5-9FE9-49614C1A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Förändringar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2AFBACF-4F35-4170-B902-925538D7E543}"/>
              </a:ext>
            </a:extLst>
          </p:cNvPr>
          <p:cNvSpPr txBox="1"/>
          <p:nvPr/>
        </p:nvSpPr>
        <p:spPr>
          <a:xfrm>
            <a:off x="8628434" y="6420255"/>
            <a:ext cx="323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Fotokälla: Skogligajobb.se</a:t>
            </a:r>
          </a:p>
        </p:txBody>
      </p:sp>
    </p:spTree>
    <p:extLst>
      <p:ext uri="{BB962C8B-B14F-4D97-AF65-F5344CB8AC3E}">
        <p14:creationId xmlns:p14="http://schemas.microsoft.com/office/powerpoint/2010/main" val="403554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E28EAF8-A1CA-4444-93C5-8DCACF98E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5"/>
          <a:stretch/>
        </p:blipFill>
        <p:spPr>
          <a:xfrm>
            <a:off x="546851" y="576943"/>
            <a:ext cx="11098297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2EDD9E-0437-4F48-A7D3-472B9EDC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5404"/>
            <a:ext cx="11811000" cy="62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4D9EA6-8D5B-44D0-A878-F15DBE82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erbjuder skogsbranschen?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F9B8E-D7D7-4A13-AFD5-D0EA6725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Traditionella arbetsroller</a:t>
            </a:r>
          </a:p>
          <a:p>
            <a:r>
              <a:rPr lang="sv-SE" sz="2800" dirty="0"/>
              <a:t>Traditionella förmåner</a:t>
            </a:r>
          </a:p>
          <a:p>
            <a:r>
              <a:rPr lang="sv-SE" sz="2800" dirty="0"/>
              <a:t>Traditionell kultur</a:t>
            </a:r>
          </a:p>
          <a:p>
            <a:r>
              <a:rPr lang="sv-SE" sz="2800" dirty="0"/>
              <a:t>Ambition lönar sig inte- mycket</a:t>
            </a:r>
          </a:p>
          <a:p>
            <a:r>
              <a:rPr lang="sv-SE" sz="2800" dirty="0"/>
              <a:t>Okunskap</a:t>
            </a:r>
          </a:p>
        </p:txBody>
      </p:sp>
    </p:spTree>
    <p:extLst>
      <p:ext uri="{BB962C8B-B14F-4D97-AF65-F5344CB8AC3E}">
        <p14:creationId xmlns:p14="http://schemas.microsoft.com/office/powerpoint/2010/main" val="228156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7C7FA2-190C-4689-B721-022E7B14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3252651"/>
            <a:ext cx="8871858" cy="2924312"/>
          </a:xfrm>
        </p:spPr>
        <p:txBody>
          <a:bodyPr/>
          <a:lstStyle/>
          <a:p>
            <a:pPr marL="0" lvl="0" indent="0" algn="ctr">
              <a:buNone/>
            </a:pPr>
            <a:r>
              <a:rPr lang="sv-SE" sz="2800" dirty="0">
                <a:solidFill>
                  <a:prstClr val="black"/>
                </a:solidFill>
              </a:rPr>
              <a:t>Utbildning, arbetsliv, </a:t>
            </a:r>
            <a:r>
              <a:rPr lang="sv-SE" sz="2800" b="1" dirty="0">
                <a:solidFill>
                  <a:prstClr val="black"/>
                </a:solidFill>
              </a:rPr>
              <a:t>enskilt skogsägande</a:t>
            </a:r>
          </a:p>
          <a:p>
            <a:pPr marL="0" lvl="0" indent="0" algn="ctr">
              <a:buNone/>
            </a:pPr>
            <a:r>
              <a:rPr lang="sv-SE" sz="2800" dirty="0">
                <a:solidFill>
                  <a:prstClr val="black"/>
                </a:solidFill>
              </a:rPr>
              <a:t>Fler kvinnor köper skog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32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368CF79-C846-4350-9408-887F6ABA9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896" y="1671341"/>
            <a:ext cx="1900368" cy="190036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D900946-2408-4EDC-A661-CCEE04AB0B4A}"/>
              </a:ext>
            </a:extLst>
          </p:cNvPr>
          <p:cNvSpPr txBox="1"/>
          <p:nvPr/>
        </p:nvSpPr>
        <p:spPr>
          <a:xfrm>
            <a:off x="4722501" y="3879668"/>
            <a:ext cx="57943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/>
              <a:t>Hur går vi framåt?</a:t>
            </a:r>
            <a:endParaRPr lang="sv-SE" sz="3400" dirty="0"/>
          </a:p>
        </p:txBody>
      </p:sp>
    </p:spTree>
    <p:extLst>
      <p:ext uri="{BB962C8B-B14F-4D97-AF65-F5344CB8AC3E}">
        <p14:creationId xmlns:p14="http://schemas.microsoft.com/office/powerpoint/2010/main" val="115907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890B33-735E-4DF7-B729-583BE820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	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C03987-1C14-41A1-ABDA-7CC5CAC1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8" y="3127622"/>
            <a:ext cx="1972492" cy="1325563"/>
          </a:xfrm>
        </p:spPr>
        <p:txBody>
          <a:bodyPr>
            <a:noAutofit/>
          </a:bodyPr>
          <a:lstStyle/>
          <a:p>
            <a:r>
              <a:rPr lang="sv-SE" sz="7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12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tshållare för innehåll 4" descr="Glad kärlek praktiskt">
            <a:extLst>
              <a:ext uri="{FF2B5EF4-FFF2-40B4-BE49-F238E27FC236}">
                <a16:creationId xmlns:a16="http://schemas.microsoft.com/office/drawing/2014/main" id="{AA3E0D4D-9F7E-4E5B-AF69-444577AD3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642938"/>
            <a:ext cx="4079875" cy="407987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1EC1164-E112-41AF-9D12-EC1C715F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88" y="231786"/>
            <a:ext cx="6804694" cy="449102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09D9C8E-772E-4FA0-A51B-A337F56C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kern="1200" dirty="0">
                <a:latin typeface="+mj-lt"/>
                <a:ea typeface="+mj-ea"/>
                <a:cs typeface="+mj-cs"/>
              </a:rPr>
              <a:t>   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Nyks</a:t>
            </a:r>
            <a:r>
              <a:rPr lang="en-US" kern="1200" dirty="0">
                <a:latin typeface="+mj-lt"/>
                <a:ea typeface="+mj-ea"/>
                <a:cs typeface="+mj-cs"/>
              </a:rPr>
              <a:t>  + 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Ponsse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0D193B3-AC65-4384-BA86-11DF7A319E1E}"/>
              </a:ext>
            </a:extLst>
          </p:cNvPr>
          <p:cNvSpPr txBox="1"/>
          <p:nvPr/>
        </p:nvSpPr>
        <p:spPr>
          <a:xfrm>
            <a:off x="8394970" y="4860695"/>
            <a:ext cx="357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Fotokälla: Tomas Gunnarsson</a:t>
            </a:r>
          </a:p>
        </p:txBody>
      </p:sp>
    </p:spTree>
    <p:extLst>
      <p:ext uri="{BB962C8B-B14F-4D97-AF65-F5344CB8AC3E}">
        <p14:creationId xmlns:p14="http://schemas.microsoft.com/office/powerpoint/2010/main" val="318143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A18732E-9085-486A-8CB5-12211927A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523" y="1763487"/>
            <a:ext cx="1902658" cy="190265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85EC870-4398-4078-9808-414784FED649}"/>
              </a:ext>
            </a:extLst>
          </p:cNvPr>
          <p:cNvSpPr txBox="1"/>
          <p:nvPr/>
        </p:nvSpPr>
        <p:spPr>
          <a:xfrm>
            <a:off x="5558523" y="4088675"/>
            <a:ext cx="47287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/>
              <a:t>Farhågor</a:t>
            </a:r>
            <a:endParaRPr lang="sv-SE" sz="3400" dirty="0"/>
          </a:p>
        </p:txBody>
      </p:sp>
    </p:spTree>
    <p:extLst>
      <p:ext uri="{BB962C8B-B14F-4D97-AF65-F5344CB8AC3E}">
        <p14:creationId xmlns:p14="http://schemas.microsoft.com/office/powerpoint/2010/main" val="218987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A2FB8A1-3DF7-43DF-8D44-26AEB967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801" y="365127"/>
            <a:ext cx="8889998" cy="1325563"/>
          </a:xfrm>
        </p:spPr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1D64EB7C-CCEB-4FC6-89F8-CD89243BD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42530"/>
              </p:ext>
            </p:extLst>
          </p:nvPr>
        </p:nvGraphicFramePr>
        <p:xfrm>
          <a:off x="2463801" y="1690690"/>
          <a:ext cx="9017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174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EF3A5D6-93CC-4817-921E-9649EA14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91" y="0"/>
            <a:ext cx="4514850" cy="30099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F6C7063-FA01-417E-938B-B03A903DE41A}"/>
              </a:ext>
            </a:extLst>
          </p:cNvPr>
          <p:cNvSpPr txBox="1"/>
          <p:nvPr/>
        </p:nvSpPr>
        <p:spPr>
          <a:xfrm>
            <a:off x="6732140" y="1222058"/>
            <a:ext cx="431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accent6"/>
                </a:solidFill>
              </a:rPr>
              <a:t>Traditionella normer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D63EDE6-5632-40ED-8215-F35E84E599CB}"/>
              </a:ext>
            </a:extLst>
          </p:cNvPr>
          <p:cNvSpPr txBox="1"/>
          <p:nvPr/>
        </p:nvSpPr>
        <p:spPr>
          <a:xfrm>
            <a:off x="2319345" y="3516171"/>
            <a:ext cx="43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77DAB"/>
                </a:solidFill>
              </a:rPr>
              <a:t>Kvinnors låga pensioner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AF075AC-5225-412B-AF37-4FAAE7FD96FC}"/>
              </a:ext>
            </a:extLst>
          </p:cNvPr>
          <p:cNvSpPr txBox="1"/>
          <p:nvPr/>
        </p:nvSpPr>
        <p:spPr>
          <a:xfrm>
            <a:off x="1225160" y="5065688"/>
            <a:ext cx="5158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 dirty="0">
                <a:solidFill>
                  <a:schemeClr val="accent4">
                    <a:lumMod val="50000"/>
                  </a:schemeClr>
                </a:solidFill>
              </a:rPr>
              <a:t>Barkborrar, prioriteringar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54EEDC4-3A45-4D75-81B4-900178BECF6E}"/>
              </a:ext>
            </a:extLst>
          </p:cNvPr>
          <p:cNvSpPr txBox="1"/>
          <p:nvPr/>
        </p:nvSpPr>
        <p:spPr>
          <a:xfrm>
            <a:off x="6383384" y="3958827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Internrekryteringar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6FEC66-ACBE-452B-9AA4-B2BA3ED11B7D}"/>
              </a:ext>
            </a:extLst>
          </p:cNvPr>
          <p:cNvSpPr txBox="1"/>
          <p:nvPr/>
        </p:nvSpPr>
        <p:spPr>
          <a:xfrm>
            <a:off x="6732141" y="2967335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Släppa på makten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F149933-5023-4825-9949-3C120C0ED587}"/>
              </a:ext>
            </a:extLst>
          </p:cNvPr>
          <p:cNvSpPr txBox="1"/>
          <p:nvPr/>
        </p:nvSpPr>
        <p:spPr>
          <a:xfrm>
            <a:off x="6260840" y="4821926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rgbClr val="FFC000"/>
                </a:solidFill>
              </a:rPr>
              <a:t>Kvinnor är lösningen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3AA148C-559C-4A6C-A104-7F307DFCFC15}"/>
              </a:ext>
            </a:extLst>
          </p:cNvPr>
          <p:cNvSpPr txBox="1"/>
          <p:nvPr/>
        </p:nvSpPr>
        <p:spPr>
          <a:xfrm>
            <a:off x="9669294" y="6420255"/>
            <a:ext cx="21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Fotokälla: </a:t>
            </a:r>
            <a:r>
              <a:rPr lang="sv-SE" dirty="0" err="1"/>
              <a:t>Ponsse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36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CA23F49C-12CA-446C-AA39-6A3D4034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62000"/>
            <a:ext cx="3072085" cy="3230578"/>
          </a:xfrm>
        </p:spPr>
        <p:txBody>
          <a:bodyPr>
            <a:normAutofit/>
          </a:bodyPr>
          <a:lstStyle/>
          <a:p>
            <a:r>
              <a:rPr lang="sv-SE" sz="3500" dirty="0">
                <a:solidFill>
                  <a:srgbClr val="FFFFFF"/>
                </a:solidFill>
              </a:rPr>
              <a:t>#Slutavverkat</a:t>
            </a:r>
          </a:p>
        </p:txBody>
      </p:sp>
      <p:pic>
        <p:nvPicPr>
          <p:cNvPr id="4" name="Picture 2" descr="anna schyman on Twitter: &quot;2020 Året då kalendern tar 2020 steg bakåt i  tiden? #Ponsse som ett utav Nordens ledande tillverkare av #skogsmaskiner  borde inte endast ta avstånd från, utan stänga ner">
            <a:extLst>
              <a:ext uri="{FF2B5EF4-FFF2-40B4-BE49-F238E27FC236}">
                <a16:creationId xmlns:a16="http://schemas.microsoft.com/office/drawing/2014/main" id="{04B300AC-D3F4-48A5-923E-E4593861E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" b="-3"/>
          <a:stretch/>
        </p:blipFill>
        <p:spPr bwMode="auto">
          <a:xfrm>
            <a:off x="3988092" y="448054"/>
            <a:ext cx="4036457" cy="59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373958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ubrik 7">
            <a:extLst>
              <a:ext uri="{FF2B5EF4-FFF2-40B4-BE49-F238E27FC236}">
                <a16:creationId xmlns:a16="http://schemas.microsoft.com/office/drawing/2014/main" id="{30325F51-D026-444F-BF7A-E8315D17B2B9}"/>
              </a:ext>
            </a:extLst>
          </p:cNvPr>
          <p:cNvSpPr txBox="1">
            <a:spLocks/>
          </p:cNvSpPr>
          <p:nvPr/>
        </p:nvSpPr>
        <p:spPr>
          <a:xfrm>
            <a:off x="643466" y="4943459"/>
            <a:ext cx="3072085" cy="11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500" dirty="0">
                <a:solidFill>
                  <a:srgbClr val="FFFFFF"/>
                </a:solidFill>
              </a:rPr>
              <a:t>Marsträffen</a:t>
            </a:r>
          </a:p>
        </p:txBody>
      </p:sp>
      <p:sp>
        <p:nvSpPr>
          <p:cNvPr id="25" name="Platshållare för innehåll 24">
            <a:extLst>
              <a:ext uri="{FF2B5EF4-FFF2-40B4-BE49-F238E27FC236}">
                <a16:creationId xmlns:a16="http://schemas.microsoft.com/office/drawing/2014/main" id="{BE09B596-48B3-4A29-9C14-65BB463A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510" y="2586789"/>
            <a:ext cx="2932289" cy="359017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Debattartiklar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Deltar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Samhällsdebater</a:t>
            </a:r>
            <a:r>
              <a:rPr lang="en-US" dirty="0"/>
              <a:t> och </a:t>
            </a:r>
            <a:r>
              <a:rPr lang="en-US" dirty="0" err="1"/>
              <a:t>skogssammanhang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Nätverkar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A8D4903-E911-4137-AC20-F9D6590879E5}"/>
              </a:ext>
            </a:extLst>
          </p:cNvPr>
          <p:cNvSpPr txBox="1"/>
          <p:nvPr/>
        </p:nvSpPr>
        <p:spPr>
          <a:xfrm>
            <a:off x="9669294" y="6420255"/>
            <a:ext cx="21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Fotokälla: </a:t>
            </a:r>
            <a:r>
              <a:rPr lang="sv-SE" dirty="0" err="1"/>
              <a:t>Nyks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753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6930B-CF13-497A-9C4C-D90A7CBA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2" y="545750"/>
            <a:ext cx="7557797" cy="1325563"/>
          </a:xfrm>
        </p:spPr>
        <p:txBody>
          <a:bodyPr/>
          <a:lstStyle/>
          <a:p>
            <a:pPr algn="ctr"/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Nyks</a:t>
            </a:r>
            <a:r>
              <a:rPr lang="en-US" dirty="0"/>
              <a:t>?</a:t>
            </a:r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A7D02EFC-5DD6-4008-A613-BD197DB90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87549"/>
              </p:ext>
            </p:extLst>
          </p:nvPr>
        </p:nvGraphicFramePr>
        <p:xfrm>
          <a:off x="2481942" y="2419809"/>
          <a:ext cx="8871858" cy="400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87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0C5C350-5C1E-4391-BAC9-986FB2D00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4554" y="2199183"/>
            <a:ext cx="1705457" cy="17054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F77F978-A35B-498B-A5EC-2B83C0C1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43" y="4112689"/>
            <a:ext cx="755969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5550179-8CC3-45C2-BDEF-4CD118DA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v-SE" dirty="0"/>
            </a:br>
            <a:r>
              <a:rPr lang="sv-SE" sz="4000" dirty="0"/>
              <a:t>styrning av jämställdhetsarbetet</a:t>
            </a:r>
            <a:br>
              <a:rPr lang="sv-SE" dirty="0"/>
            </a:br>
            <a:endParaRPr lang="en-US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B6BA4F72-124F-41E0-AF11-8ACF3F284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E45C89-D3FA-4EEC-9075-BE93218BCD84}"/>
              </a:ext>
            </a:extLst>
          </p:cNvPr>
          <p:cNvSpPr/>
          <p:nvPr/>
        </p:nvSpPr>
        <p:spPr>
          <a:xfrm>
            <a:off x="2887579" y="2174033"/>
            <a:ext cx="6481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A7009A6-0C59-44A0-88E4-33AA7D5731C7}"/>
              </a:ext>
            </a:extLst>
          </p:cNvPr>
          <p:cNvSpPr txBox="1"/>
          <p:nvPr/>
        </p:nvSpPr>
        <p:spPr>
          <a:xfrm>
            <a:off x="2481942" y="1620253"/>
            <a:ext cx="9148583" cy="307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FN:s Agenda 2030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Europakonventionen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Diskrimineringslagstiftningen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Jämställdhetspolitiska målen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Övriga lagstiftningar, instruktioner, riktlinjer och förordningar</a:t>
            </a:r>
          </a:p>
        </p:txBody>
      </p:sp>
    </p:spTree>
    <p:extLst>
      <p:ext uri="{BB962C8B-B14F-4D97-AF65-F5344CB8AC3E}">
        <p14:creationId xmlns:p14="http://schemas.microsoft.com/office/powerpoint/2010/main" val="266825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994B70-4DC7-4D32-AE44-1CFA3AD6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Jämställdhetsåtgärder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ED3715-540A-401A-ADA6-7FE9DC95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459832"/>
            <a:ext cx="8939463" cy="5145505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br>
              <a:rPr lang="sv-SE" sz="2100" dirty="0"/>
            </a:br>
            <a:endParaRPr lang="sv-SE" sz="2100" dirty="0"/>
          </a:p>
          <a:p>
            <a:pPr lvl="1"/>
            <a:r>
              <a:rPr lang="sv-SE" sz="2100" b="1" dirty="0"/>
              <a:t>Utbildning</a:t>
            </a:r>
            <a:r>
              <a:rPr lang="sv-SE" sz="2100" dirty="0"/>
              <a:t>, </a:t>
            </a:r>
            <a:r>
              <a:rPr lang="sv-SE" sz="2100" b="1" dirty="0"/>
              <a:t>Arbetsliv och Enskilt skogsägande</a:t>
            </a:r>
            <a:br>
              <a:rPr lang="sv-SE" sz="2100" dirty="0"/>
            </a:br>
            <a:endParaRPr lang="sv-SE" sz="2100" dirty="0"/>
          </a:p>
          <a:p>
            <a:pPr lvl="1"/>
            <a:r>
              <a:rPr lang="sv-SE" sz="2100" dirty="0"/>
              <a:t>2015 utvärdering; </a:t>
            </a:r>
            <a:r>
              <a:rPr lang="sv-SE" sz="2100" b="1" dirty="0"/>
              <a:t>utbildning</a:t>
            </a:r>
            <a:r>
              <a:rPr lang="sv-SE" sz="2100" dirty="0"/>
              <a:t>,</a:t>
            </a:r>
            <a:r>
              <a:rPr lang="sv-SE" sz="2100" b="1" dirty="0"/>
              <a:t> Arbetsliv och Enskilt skogsägande</a:t>
            </a:r>
            <a:br>
              <a:rPr lang="sv-SE" sz="2100" dirty="0"/>
            </a:br>
            <a:endParaRPr lang="sv-SE" sz="2100" dirty="0"/>
          </a:p>
          <a:p>
            <a:pPr lvl="1"/>
            <a:r>
              <a:rPr lang="sv-SE" sz="2100" dirty="0"/>
              <a:t>2018 Nationella skogsprogrammet- regleringsåtgärder inom arbetsområden; </a:t>
            </a:r>
            <a:r>
              <a:rPr lang="sv-SE" sz="2100" b="1" dirty="0"/>
              <a:t>Arbetsliv</a:t>
            </a:r>
            <a:r>
              <a:rPr lang="sv-SE" sz="2100" dirty="0"/>
              <a:t>,</a:t>
            </a:r>
            <a:r>
              <a:rPr lang="sv-SE" sz="2100" b="1" dirty="0"/>
              <a:t> Utbildning och Enskilt skogsägande </a:t>
            </a:r>
            <a:br>
              <a:rPr lang="sv-SE" sz="2100" dirty="0"/>
            </a:br>
            <a:endParaRPr lang="sv-SE" sz="2100" dirty="0"/>
          </a:p>
          <a:p>
            <a:pPr lvl="1"/>
            <a:r>
              <a:rPr lang="sv-SE" sz="2100" dirty="0"/>
              <a:t>2015/2019 Skogsstyrelsen; </a:t>
            </a:r>
            <a:r>
              <a:rPr lang="sv-SE" sz="2100" b="1" dirty="0"/>
              <a:t>Utbildning</a:t>
            </a:r>
            <a:r>
              <a:rPr lang="sv-SE" sz="2100" dirty="0"/>
              <a:t>,</a:t>
            </a:r>
            <a:r>
              <a:rPr lang="sv-SE" sz="2100" b="1" dirty="0"/>
              <a:t> Arbetsliv och Enskilt skogsägande </a:t>
            </a:r>
          </a:p>
        </p:txBody>
      </p:sp>
    </p:spTree>
    <p:extLst>
      <p:ext uri="{BB962C8B-B14F-4D97-AF65-F5344CB8AC3E}">
        <p14:creationId xmlns:p14="http://schemas.microsoft.com/office/powerpoint/2010/main" val="361322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2179CE-792A-41C3-A040-9C93287B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2800" b="1" dirty="0"/>
              <a:t>Utbildning</a:t>
            </a:r>
            <a:r>
              <a:rPr lang="sv-SE" sz="2800" dirty="0"/>
              <a:t>, arbetsliv, enskilt skogsägande </a:t>
            </a:r>
          </a:p>
          <a:p>
            <a:pPr marL="0" indent="0" algn="ctr">
              <a:buNone/>
            </a:pPr>
            <a:endParaRPr lang="sv-SE" sz="2800" dirty="0"/>
          </a:p>
          <a:p>
            <a:pPr marL="0" indent="0" algn="ctr">
              <a:buNone/>
            </a:pPr>
            <a:r>
              <a:rPr lang="sv-SE" sz="2800" dirty="0"/>
              <a:t>Fler kvinnor studerar skog </a:t>
            </a:r>
          </a:p>
        </p:txBody>
      </p:sp>
    </p:spTree>
    <p:extLst>
      <p:ext uri="{BB962C8B-B14F-4D97-AF65-F5344CB8AC3E}">
        <p14:creationId xmlns:p14="http://schemas.microsoft.com/office/powerpoint/2010/main" val="341752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2C236B3-7283-4A91-9ACB-DABBA36661EE}"/>
              </a:ext>
            </a:extLst>
          </p:cNvPr>
          <p:cNvSpPr/>
          <p:nvPr/>
        </p:nvSpPr>
        <p:spPr>
          <a:xfrm>
            <a:off x="3361229" y="3319887"/>
            <a:ext cx="7026442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sv-SE" sz="2800" dirty="0">
                <a:solidFill>
                  <a:prstClr val="black"/>
                </a:solidFill>
              </a:rPr>
              <a:t>Utbildning, </a:t>
            </a:r>
            <a:r>
              <a:rPr lang="sv-SE" sz="2800" b="1" dirty="0">
                <a:solidFill>
                  <a:prstClr val="black"/>
                </a:solidFill>
              </a:rPr>
              <a:t>arbetsliv,</a:t>
            </a:r>
            <a:r>
              <a:rPr lang="sv-SE" sz="2800" dirty="0">
                <a:solidFill>
                  <a:prstClr val="black"/>
                </a:solidFill>
              </a:rPr>
              <a:t> enskilt skogsägande  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endParaRPr lang="sv-SE" sz="2800" dirty="0">
              <a:solidFill>
                <a:prstClr val="black"/>
              </a:solidFill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sv-SE" sz="2800" dirty="0">
                <a:solidFill>
                  <a:prstClr val="black"/>
                </a:solidFill>
              </a:rPr>
              <a:t>Fler kvinnor rekryteras</a:t>
            </a:r>
          </a:p>
        </p:txBody>
      </p:sp>
    </p:spTree>
    <p:extLst>
      <p:ext uri="{BB962C8B-B14F-4D97-AF65-F5344CB8AC3E}">
        <p14:creationId xmlns:p14="http://schemas.microsoft.com/office/powerpoint/2010/main" val="2682361229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25C1E550E964F9185BF101FC70C82" ma:contentTypeVersion="11" ma:contentTypeDescription="Create a new document." ma:contentTypeScope="" ma:versionID="116db6e8158055682e5dee36cb6006b7">
  <xsd:schema xmlns:xsd="http://www.w3.org/2001/XMLSchema" xmlns:xs="http://www.w3.org/2001/XMLSchema" xmlns:p="http://schemas.microsoft.com/office/2006/metadata/properties" xmlns:ns3="1f1c7b17-6c75-4288-8715-098251a98601" xmlns:ns4="06ff10af-dfdb-4d8c-9b08-ec5ebd9dd0e8" targetNamespace="http://schemas.microsoft.com/office/2006/metadata/properties" ma:root="true" ma:fieldsID="3582d20f3a00f9520eb39283dfa6c051" ns3:_="" ns4:_="">
    <xsd:import namespace="1f1c7b17-6c75-4288-8715-098251a98601"/>
    <xsd:import namespace="06ff10af-dfdb-4d8c-9b08-ec5ebd9dd0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c7b17-6c75-4288-8715-098251a98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f10af-dfdb-4d8c-9b08-ec5ebd9dd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8B9052-035E-4F7A-997D-F21785C73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c7b17-6c75-4288-8715-098251a98601"/>
    <ds:schemaRef ds:uri="06ff10af-dfdb-4d8c-9b08-ec5ebd9dd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F7200-8128-4CFD-B92C-93374C4D6C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52167-0133-4689-B427-9E7C0F795EC4}">
  <ds:schemaRefs>
    <ds:schemaRef ds:uri="http://purl.org/dc/terms/"/>
    <ds:schemaRef ds:uri="http://schemas.openxmlformats.org/package/2006/metadata/core-properties"/>
    <ds:schemaRef ds:uri="06ff10af-dfdb-4d8c-9b08-ec5ebd9dd0e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1c7b17-6c75-4288-8715-098251a9860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481</Words>
  <Application>Microsoft Office PowerPoint</Application>
  <PresentationFormat>Bredbild</PresentationFormat>
  <Paragraphs>88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Anpassad formgivning</vt:lpstr>
      <vt:lpstr>Office-tema</vt:lpstr>
      <vt:lpstr>Karriär på lika villkor?</vt:lpstr>
      <vt:lpstr>Agenda</vt:lpstr>
      <vt:lpstr>#Slutavverkat</vt:lpstr>
      <vt:lpstr>Vad vill Nyks?</vt:lpstr>
      <vt:lpstr>PowerPoint-presentation</vt:lpstr>
      <vt:lpstr> styrning av jämställdhetsarbetet </vt:lpstr>
      <vt:lpstr>Jämställdhetsåtgärder</vt:lpstr>
      <vt:lpstr>PowerPoint-presentation</vt:lpstr>
      <vt:lpstr>PowerPoint-presentation</vt:lpstr>
      <vt:lpstr>Jämställd styrelse - Jämställt bolag</vt:lpstr>
      <vt:lpstr>Förändringar</vt:lpstr>
      <vt:lpstr>PowerPoint-presentation</vt:lpstr>
      <vt:lpstr>PowerPoint-presentation</vt:lpstr>
      <vt:lpstr>Vad erbjuder skogsbranschen?</vt:lpstr>
      <vt:lpstr>PowerPoint-presentation</vt:lpstr>
      <vt:lpstr>PowerPoint-presentation</vt:lpstr>
      <vt:lpstr>      </vt:lpstr>
      <vt:lpstr>    Nyks  +  Ponsse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Jämställd skogsbransch</dc:title>
  <dc:creator>Anna Schyman</dc:creator>
  <cp:lastModifiedBy>Lindén Annica</cp:lastModifiedBy>
  <cp:revision>13</cp:revision>
  <dcterms:created xsi:type="dcterms:W3CDTF">2020-11-17T06:35:32Z</dcterms:created>
  <dcterms:modified xsi:type="dcterms:W3CDTF">2021-10-20T05:11:27Z</dcterms:modified>
</cp:coreProperties>
</file>